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410" r:id="rId8"/>
    <p:sldId id="355" r:id="rId9"/>
    <p:sldId id="359" r:id="rId10"/>
    <p:sldId id="312" r:id="rId11"/>
    <p:sldId id="315" r:id="rId12"/>
    <p:sldId id="313" r:id="rId13"/>
    <p:sldId id="316" r:id="rId14"/>
    <p:sldId id="314" r:id="rId15"/>
    <p:sldId id="347" r:id="rId16"/>
    <p:sldId id="381" r:id="rId17"/>
    <p:sldId id="332" r:id="rId18"/>
    <p:sldId id="333" r:id="rId19"/>
    <p:sldId id="305" r:id="rId20"/>
    <p:sldId id="306" r:id="rId21"/>
    <p:sldId id="338" r:id="rId22"/>
    <p:sldId id="308" r:id="rId23"/>
    <p:sldId id="349" r:id="rId24"/>
    <p:sldId id="403" r:id="rId25"/>
    <p:sldId id="352" r:id="rId26"/>
    <p:sldId id="351" r:id="rId27"/>
    <p:sldId id="353" r:id="rId28"/>
    <p:sldId id="354" r:id="rId29"/>
    <p:sldId id="302" r:id="rId30"/>
    <p:sldId id="27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结果如表所示。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于是本文使用马尔可夫模型，定义多个状态节点，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2.其次，设定足够大的调换费用，使得在设计代价矩阵时一定选择“企业检测”的费用。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本文选择Beta分布和贝叶斯公式，模拟实际生产次品率波动情形。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并沿用问题一的信度设定，复用样本量计算公式，最后设定参数如表所示。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具体概率分布如图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同时，基于概率分布更新贝尔曼方程。</a:t>
            </a:r>
            <a:endParaRPr lang="en-US" altLang="zh-CN" dirty="0"/>
          </a:p>
          <a:p>
            <a:r>
              <a:rPr lang="en-US" altLang="zh-CN" dirty="0"/>
              <a:t>本文选择从置信区间内随机抽样10000个样本点，计算其预期代价的平均最小值。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最后结果如表所示，黑体部分为与问题二问题三决策不同的地方。</a:t>
            </a:r>
            <a:endParaRPr lang="en-US" altLang="zh-CN" dirty="0"/>
          </a:p>
          <a:p>
            <a:r>
              <a:rPr lang="en-US" altLang="zh-CN" dirty="0"/>
              <a:t>可以看出，对于同一分布，取样数量的大小，会影响对实际概率的估计，进而影响决策过程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（P25）（快速翻过）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r>
                  <a:rPr lang="zh-CN" altLang="en-US"/>
                  <a:t>同时，本文结合国家统计局给出的数据，将估计误差E设置为0.01，则此时的置信区间分别为10%</a:t>
                </a:r>
                <a:r>
                  <a:rPr lang="en-US" altLang="zh-CN"/>
                  <a:t>—</a:t>
                </a:r>
                <a:r>
                  <a:rPr lang="zh-CN" altLang="en-US"/>
                  <a:t>11%和9%</a:t>
                </a:r>
                <a:r>
                  <a:rPr lang="en-US" altLang="zh-CN"/>
                  <a:t>—</a:t>
                </a:r>
                <a:r>
                  <a:rPr lang="zh-CN" altLang="en-US"/>
                  <a:t>10%。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带入样本量计算公式，得到两个结果如图。至此，我们得到了抽样次数最少的抽样检测方案。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带入样本量计算公式，得到两个结果如图。至此，我们得到了抽样次数最少的抽样检测方案。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而若不标记零配件检测状态，则统一拆解不合格品所得到的零配件的后验次品率，不考虑其前序生产过程。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通过穷举所有可能决策方案，根据预期收益差值得到最佳决策。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5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../media/image23.wmf"/><Relationship Id="rId7" Type="http://schemas.openxmlformats.org/officeDocument/2006/relationships/oleObject" Target="../embeddings/oleObject6.bin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5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6.png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6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3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4" Type="http://schemas.openxmlformats.org/officeDocument/2006/relationships/notesSlide" Target="../notesSlides/notesSlide21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8.wmf"/><Relationship Id="rId10" Type="http://schemas.openxmlformats.org/officeDocument/2006/relationships/oleObject" Target="../embeddings/oleObject11.bin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211820" y="2695734"/>
            <a:ext cx="3228975" cy="1715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315720" y="2598896"/>
          <a:ext cx="6749415" cy="19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717800" imgH="774065" progId="Equation.DSMT4">
                  <p:embed/>
                </p:oleObj>
              </mc:Choice>
              <mc:Fallback>
                <p:oleObj name="" r:id="rId6" imgW="2717800" imgH="774065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5720" y="2598896"/>
                        <a:ext cx="6749415" cy="190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65760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S’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b="1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41145" y="2591435"/>
            <a:ext cx="7084060" cy="595630"/>
            <a:chOff x="2427" y="4081"/>
            <a:chExt cx="11156" cy="938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88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7589" y="4081"/>
            <a:ext cx="5995" cy="9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" r:id="rId4" imgW="1612900" imgH="254000" progId="Equation.DSMT4">
                    <p:embed/>
                  </p:oleObj>
                </mc:Choice>
                <mc:Fallback>
                  <p:oleObj name="" r:id="rId4" imgW="1612900" imgH="2540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589" y="4081"/>
                          <a:ext cx="5995" cy="9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1541145" y="3234055"/>
            <a:ext cx="8524240" cy="1013460"/>
            <a:chOff x="2427" y="4821"/>
            <a:chExt cx="13424" cy="1596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25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589" y="4821"/>
            <a:ext cx="8262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6" imgW="2222500" imgH="431800" progId="Equation.DSMT4">
                    <p:embed/>
                  </p:oleObj>
                </mc:Choice>
                <mc:Fallback>
                  <p:oleObj name="" r:id="rId6" imgW="22225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589" y="4821"/>
                          <a:ext cx="8262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/>
          <p:nvPr/>
        </p:nvGrpSpPr>
        <p:grpSpPr>
          <a:xfrm>
            <a:off x="1541145" y="4294505"/>
            <a:ext cx="8943975" cy="1014095"/>
            <a:chOff x="2427" y="7021"/>
            <a:chExt cx="14085" cy="1597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45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7589" y="7021"/>
            <a:ext cx="8923" cy="1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" name="" r:id="rId8" imgW="2400300" imgH="431800" progId="Equation.DSMT4">
                    <p:embed/>
                  </p:oleObj>
                </mc:Choice>
                <mc:Fallback>
                  <p:oleObj name="" r:id="rId8" imgW="2400300" imgH="431800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589" y="7021"/>
                          <a:ext cx="8923" cy="15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1541145" y="5474335"/>
            <a:ext cx="4381500" cy="459740"/>
            <a:chOff x="2427" y="8621"/>
            <a:chExt cx="6900" cy="724"/>
          </a:xfrm>
        </p:grpSpPr>
        <p:sp>
          <p:nvSpPr>
            <p:cNvPr id="38" name="文本框 37"/>
            <p:cNvSpPr txBox="1"/>
            <p:nvPr/>
          </p:nvSpPr>
          <p:spPr>
            <a:xfrm>
              <a:off x="2427" y="8621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155" y="8656"/>
            <a:ext cx="2172" cy="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" name="" r:id="rId10" imgW="584200" imgH="177165" progId="Equation.DSMT4">
                    <p:embed/>
                  </p:oleObj>
                </mc:Choice>
                <mc:Fallback>
                  <p:oleObj name="" r:id="rId10" imgW="584200" imgH="177165" progId="Equation.DSMT4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155" y="8656"/>
                          <a:ext cx="2172" cy="6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566285" y="1082675"/>
          <a:ext cx="385381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1409700" imgH="787400" progId="Equation.DSMT4">
                  <p:embed/>
                </p:oleObj>
              </mc:Choice>
              <mc:Fallback>
                <p:oleObj name="" r:id="rId5" imgW="1409700" imgH="7874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6285" y="1082675"/>
                        <a:ext cx="3853815" cy="18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1406"/>
          <a:stretch>
            <a:fillRect/>
          </a:stretch>
        </p:blipFill>
        <p:spPr>
          <a:xfrm>
            <a:off x="622935" y="1039495"/>
            <a:ext cx="10511790" cy="469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45433" y="2256790"/>
          <a:ext cx="8201660" cy="167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3136900" imgH="634365" progId="Equation.DSMT4">
                  <p:embed/>
                </p:oleObj>
              </mc:Choice>
              <mc:Fallback>
                <p:oleObj name="" r:id="rId4" imgW="3136900" imgH="634365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5433" y="2256790"/>
                        <a:ext cx="8201660" cy="167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6501" y="-608415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18298" y="4607243"/>
          <a:ext cx="292862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422400" imgH="609600" progId="Equation.DSMT4">
                  <p:embed/>
                </p:oleObj>
              </mc:Choice>
              <mc:Fallback>
                <p:oleObj name="" r:id="rId9" imgW="1422400" imgH="609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8298" y="4607243"/>
                        <a:ext cx="292862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366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3395702" y="1372235"/>
          <a:ext cx="5001260" cy="1344930"/>
        </p:xfrm>
        <a:graphic>
          <a:graphicData uri="http://schemas.openxmlformats.org/drawingml/2006/table">
            <a:tbl>
              <a:tblPr/>
              <a:tblGrid>
                <a:gridCol w="1829435"/>
                <a:gridCol w="1057275"/>
                <a:gridCol w="1057275"/>
                <a:gridCol w="1057275"/>
              </a:tblGrid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E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0.01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0.05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95%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9742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2436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98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310"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90%</a:t>
                      </a: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信度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5899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1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1475</a:t>
                      </a:r>
                      <a:endParaRPr lang="en-US" altLang="zh-CN" sz="2000" b="1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7620" indent="0" algn="ctr" fontAlgn="ctr"/>
                      <a:r>
                        <a:rPr lang="en-US" altLang="zh-CN" sz="2000" b="0" i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59</a:t>
                      </a:r>
                      <a:endParaRPr lang="en-US" altLang="zh-CN" sz="2000" b="0" i="0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marL="7937" marR="7937" marT="7937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11502" y="873760"/>
            <a:ext cx="616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表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不同估计误差</a:t>
            </a:r>
            <a:r>
              <a:rPr lang="en-US" altLang="zh-CN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E</a:t>
            </a:r>
            <a:r>
              <a:rPr lang="zh-CN" altLang="en-US" sz="20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下两种情形的抽样次数</a:t>
            </a:r>
            <a:endParaRPr lang="zh-CN" altLang="en-US" sz="20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1057275" y="2854325"/>
            <a:ext cx="10079592" cy="3780000"/>
            <a:chOff x="1633" y="3997"/>
            <a:chExt cx="18141" cy="6802"/>
          </a:xfrm>
        </p:grpSpPr>
        <p:pic>
          <p:nvPicPr>
            <p:cNvPr id="15" name="图片 14" descr="不同估计误差E在信度为95%情况下抽样次数_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" y="3997"/>
              <a:ext cx="9071" cy="6803"/>
            </a:xfrm>
            <a:prstGeom prst="rect">
              <a:avLst/>
            </a:prstGeom>
          </p:spPr>
        </p:pic>
        <p:pic>
          <p:nvPicPr>
            <p:cNvPr id="16" name="图片 15" descr="不同估计误差E在信度为90%情况下抽样次数_0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3" y="3997"/>
              <a:ext cx="9071" cy="6803"/>
            </a:xfrm>
            <a:prstGeom prst="rect">
              <a:avLst/>
            </a:prstGeom>
          </p:spPr>
        </p:pic>
      </p:grpSp>
      <p:sp>
        <p:nvSpPr>
          <p:cNvPr id="6" name="圆角矩形 5"/>
          <p:cNvSpPr/>
          <p:nvPr/>
        </p:nvSpPr>
        <p:spPr>
          <a:xfrm>
            <a:off x="6306185" y="1282700"/>
            <a:ext cx="1008000" cy="1503680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157855" y="3701733"/>
          <a:ext cx="5733415" cy="103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5" imgW="2781300" imgH="508000" progId="Equation.DSMT4">
                  <p:embed/>
                </p:oleObj>
              </mc:Choice>
              <mc:Fallback>
                <p:oleObj name="" r:id="rId5" imgW="2781300" imgH="5080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7855" y="3701733"/>
                        <a:ext cx="5733415" cy="103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不标记：统一拆解不合格品得到的零配件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的后验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次品概率。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27793" y="2496820"/>
          <a:ext cx="4193540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2247900" imgH="508000" progId="Equation.DSMT4">
                  <p:embed/>
                </p:oleObj>
              </mc:Choice>
              <mc:Fallback>
                <p:oleObj name="" r:id="rId4" imgW="2247900" imgH="508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7793" y="2496820"/>
                        <a:ext cx="4193540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092960" y="1911985"/>
          <a:ext cx="4158615" cy="387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73300" imgH="1917065" progId="Equation.DSMT4">
                  <p:embed/>
                </p:oleObj>
              </mc:Choice>
              <mc:Fallback>
                <p:oleObj name="" r:id="rId6" imgW="2273300" imgH="19170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960" y="1911985"/>
                        <a:ext cx="4158615" cy="387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56095" y="1832928"/>
            <a:ext cx="32289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k5ODM0YmMxOWJiYWQyNDU4MGIzYWRmYTA0ZmI5NDc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演示</Application>
  <PresentationFormat>宽屏</PresentationFormat>
  <Paragraphs>513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28</vt:i4>
      </vt:variant>
    </vt:vector>
  </HeadingPairs>
  <TitlesOfParts>
    <vt:vector size="63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164</cp:revision>
  <dcterms:created xsi:type="dcterms:W3CDTF">2020-08-02T00:46:00Z</dcterms:created>
  <dcterms:modified xsi:type="dcterms:W3CDTF">2024-09-27T11:26:16Z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B27EE8CF518F4D35A1AF51D2CE46BF54_13</vt:lpwstr>
  </property>
  <property fmtid="{D5CDD505-2E9C-101B-9397-08002B2CF9AE}" pid="3" name="KSOProductBuildVer">
    <vt:lpwstr>2052-12.1.0.17857</vt:lpwstr>
  </property>
</Properties>
</file>